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4081" r:id="rId4"/>
    <p:sldMasterId id="2147484093" r:id="rId5"/>
    <p:sldMasterId id="2147484105" r:id="rId6"/>
  </p:sldMasterIdLst>
  <p:notesMasterIdLst>
    <p:notesMasterId r:id="rId28"/>
  </p:notesMasterIdLst>
  <p:sldIdLst>
    <p:sldId id="257" r:id="rId7"/>
    <p:sldId id="282" r:id="rId8"/>
    <p:sldId id="264" r:id="rId9"/>
    <p:sldId id="280" r:id="rId10"/>
    <p:sldId id="258" r:id="rId11"/>
    <p:sldId id="271" r:id="rId12"/>
    <p:sldId id="272" r:id="rId13"/>
    <p:sldId id="284" r:id="rId14"/>
    <p:sldId id="285" r:id="rId15"/>
    <p:sldId id="273" r:id="rId16"/>
    <p:sldId id="281" r:id="rId17"/>
    <p:sldId id="274" r:id="rId18"/>
    <p:sldId id="275" r:id="rId19"/>
    <p:sldId id="288" r:id="rId20"/>
    <p:sldId id="287" r:id="rId21"/>
    <p:sldId id="276" r:id="rId22"/>
    <p:sldId id="277" r:id="rId23"/>
    <p:sldId id="278" r:id="rId24"/>
    <p:sldId id="265" r:id="rId25"/>
    <p:sldId id="279" r:id="rId26"/>
    <p:sldId id="286"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8C9"/>
    <a:srgbClr val="C7314D"/>
    <a:srgbClr val="C6304D"/>
    <a:srgbClr val="5B9359"/>
    <a:srgbClr val="436A40"/>
    <a:srgbClr val="64ABBB"/>
    <a:srgbClr val="567BFF"/>
    <a:srgbClr val="4C6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30"/>
    <p:restoredTop sz="75578"/>
  </p:normalViewPr>
  <p:slideViewPr>
    <p:cSldViewPr>
      <p:cViewPr varScale="1">
        <p:scale>
          <a:sx n="90" d="100"/>
          <a:sy n="90" d="100"/>
        </p:scale>
        <p:origin x="19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5B67C0F-CD9C-5144-9ADD-4730DA872135}" type="slidenum">
              <a:rPr lang="en-US"/>
              <a:pPr>
                <a:defRPr/>
              </a:pPr>
              <a:t>‹#›</a:t>
            </a:fld>
            <a:endParaRPr lang="en-US"/>
          </a:p>
        </p:txBody>
      </p:sp>
    </p:spTree>
    <p:extLst>
      <p:ext uri="{BB962C8B-B14F-4D97-AF65-F5344CB8AC3E}">
        <p14:creationId xmlns:p14="http://schemas.microsoft.com/office/powerpoint/2010/main" val="21365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20CEB5-6986-4B41-BE2D-6CF25A8F04AC}" type="slidenum">
              <a:rPr lang="en-US" sz="1200"/>
              <a:pPr/>
              <a:t>1</a:t>
            </a:fld>
            <a:endParaRPr lang="en-US" sz="12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4F782-E32B-B44F-9D49-90BF3CF930C7}" type="slidenum">
              <a:rPr lang="en-US" sz="1200"/>
              <a:pPr/>
              <a:t>10</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341A06-E13F-F140-9418-488F4433FF26}" type="slidenum">
              <a:rPr lang="en-US" sz="1200"/>
              <a:pPr/>
              <a:t>12</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pPr/>
              <a:t>13</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14</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15</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815B0-53B1-CD47-B381-FB0341ED389A}" type="slidenum">
              <a:rPr lang="en-US" sz="1200"/>
              <a:pPr/>
              <a:t>16</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33CF63-543A-FC40-9182-E432E56A8C19}" type="slidenum">
              <a:rPr lang="en-US" sz="1200"/>
              <a:pPr/>
              <a:t>17</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8594A-529C-F740-9750-DD250A4CCA19}" type="slidenum">
              <a:rPr lang="en-US" sz="1200"/>
              <a:pPr/>
              <a:t>18</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30F36-1BB0-F945-AC19-4AA6971699DC}" type="slidenum">
              <a:rPr lang="en-US" sz="1200"/>
              <a:pPr/>
              <a:t>19</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ea typeface="ＭＳ Ｐゴシック" charset="0"/>
                <a:cs typeface="ＭＳ Ｐゴシック" charset="0"/>
              </a:rPr>
              <a:t>Have three volunteers read one of these passages and then ask the class to critique them after each time.</a:t>
            </a:r>
          </a:p>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71219-62D0-0B49-A0F4-24367540F128}" type="slidenum">
              <a:rPr lang="en-US" sz="1200"/>
              <a:pPr/>
              <a:t>20</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DD970D-BEE4-6C4B-8AA7-AA6983C94323}" type="slidenum">
              <a:rPr lang="en-US" sz="1200"/>
              <a:pPr/>
              <a:t>2</a:t>
            </a:fld>
            <a:endParaRPr lang="en-US" sz="12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a:t>
            </a:r>
            <a:r>
              <a:rPr lang="en-US" altLang="ja-JP" dirty="0">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dirty="0">
                <a:ea typeface="ＭＳ Ｐゴシック" charset="0"/>
                <a:cs typeface="ＭＳ Ｐゴシック" charset="0"/>
              </a:rPr>
              <a:t>all</a:t>
            </a:r>
            <a:r>
              <a:rPr lang="en-US" altLang="ja-JP" dirty="0">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dirty="0">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dirty="0">
                <a:ea typeface="ＭＳ Ｐゴシック" charset="0"/>
                <a:cs typeface="ＭＳ Ｐゴシック" charset="0"/>
              </a:rPr>
              <a:t>Ziff, “Which GAs Prefer Which Books of Scripture?” at http://</a:t>
            </a:r>
            <a:r>
              <a:rPr lang="en-US" dirty="0" err="1">
                <a:ea typeface="ＭＳ Ｐゴシック" charset="0"/>
                <a:cs typeface="ＭＳ Ｐゴシック" charset="0"/>
              </a:rPr>
              <a:t>zelophehadsdaughters.com</a:t>
            </a:r>
            <a:r>
              <a:rPr lang="en-US" dirty="0">
                <a:ea typeface="ＭＳ Ｐゴシック" charset="0"/>
                <a:cs typeface="ＭＳ Ｐゴシック" charset="0"/>
              </a:rPr>
              <a:t>/ posted 10 July 2014 (accessed 12 Aug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5880A-81FD-214C-A93E-4FB2E953FB42}" type="slidenum">
              <a:rPr lang="en-US" sz="1200"/>
              <a:pPr/>
              <a:t>3</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26A04-858E-F040-9185-25A4BE71703E}" type="slidenum">
              <a:rPr lang="en-US" sz="1200"/>
              <a:pPr/>
              <a:t>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8E632-51D9-1640-94AD-7AEA906F6588}" type="slidenum">
              <a:rPr lang="en-US" sz="1200"/>
              <a:pPr/>
              <a:t>5</a:t>
            </a:fld>
            <a:endParaRPr lang="en-US" sz="12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FA255D-33BC-AD4A-B380-B02B2A9ABBFA}" type="slidenum">
              <a:rPr lang="en-US" sz="1200"/>
              <a:pPr/>
              <a:t>6</a:t>
            </a:fld>
            <a:endParaRPr lang="en-US" sz="12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43D297-A757-3945-81AB-CB19A5C66AD7}" type="slidenum">
              <a:rPr lang="en-US" sz="1200"/>
              <a:pPr/>
              <a:t>7</a:t>
            </a:fld>
            <a:endParaRPr lang="en-US" sz="1200"/>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41366B-E9BF-9541-976B-FA22F4A8FD9E}" type="slidenum">
              <a:rPr lang="en-US" sz="1200"/>
              <a:pPr/>
              <a:t>8</a:t>
            </a:fld>
            <a:endParaRPr lang="en-US"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6AE628-E096-B74B-84CF-70D1CA031C38}" type="slidenum">
              <a:rPr lang="en-US" sz="1200"/>
              <a:pPr/>
              <a:t>9</a:t>
            </a:fld>
            <a:endParaRPr lang="en-US" sz="12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14605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09663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394792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FE03A-CF3F-1742-AE0A-EA52C4907078}" type="slidenum">
              <a:rPr lang="en-US"/>
              <a:pPr>
                <a:defRPr/>
              </a:pPr>
              <a:t>‹#›</a:t>
            </a:fld>
            <a:endParaRPr lang="en-US"/>
          </a:p>
        </p:txBody>
      </p:sp>
    </p:spTree>
    <p:extLst>
      <p:ext uri="{BB962C8B-B14F-4D97-AF65-F5344CB8AC3E}">
        <p14:creationId xmlns:p14="http://schemas.microsoft.com/office/powerpoint/2010/main" val="155221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6A96B-2491-7E46-8DF1-41DC1FAAB7B5}" type="slidenum">
              <a:rPr lang="en-US"/>
              <a:pPr>
                <a:defRPr/>
              </a:pPr>
              <a:t>‹#›</a:t>
            </a:fld>
            <a:endParaRPr lang="en-US"/>
          </a:p>
        </p:txBody>
      </p:sp>
    </p:spTree>
    <p:extLst>
      <p:ext uri="{BB962C8B-B14F-4D97-AF65-F5344CB8AC3E}">
        <p14:creationId xmlns:p14="http://schemas.microsoft.com/office/powerpoint/2010/main" val="191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1A8F5-044D-484F-B888-4C75C39F37CA}" type="slidenum">
              <a:rPr lang="en-US"/>
              <a:pPr>
                <a:defRPr/>
              </a:pPr>
              <a:t>‹#›</a:t>
            </a:fld>
            <a:endParaRPr lang="en-US"/>
          </a:p>
        </p:txBody>
      </p:sp>
    </p:spTree>
    <p:extLst>
      <p:ext uri="{BB962C8B-B14F-4D97-AF65-F5344CB8AC3E}">
        <p14:creationId xmlns:p14="http://schemas.microsoft.com/office/powerpoint/2010/main" val="348587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FB55FA-0887-B24A-85A9-BFE7C48AEFB2}" type="slidenum">
              <a:rPr lang="en-US"/>
              <a:pPr>
                <a:defRPr/>
              </a:pPr>
              <a:t>‹#›</a:t>
            </a:fld>
            <a:endParaRPr lang="en-US"/>
          </a:p>
        </p:txBody>
      </p:sp>
    </p:spTree>
    <p:extLst>
      <p:ext uri="{BB962C8B-B14F-4D97-AF65-F5344CB8AC3E}">
        <p14:creationId xmlns:p14="http://schemas.microsoft.com/office/powerpoint/2010/main" val="86989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7D1459-0451-8A41-A40F-8BCEA0E8D21E}" type="slidenum">
              <a:rPr lang="en-US"/>
              <a:pPr>
                <a:defRPr/>
              </a:pPr>
              <a:t>‹#›</a:t>
            </a:fld>
            <a:endParaRPr lang="en-US"/>
          </a:p>
        </p:txBody>
      </p:sp>
    </p:spTree>
    <p:extLst>
      <p:ext uri="{BB962C8B-B14F-4D97-AF65-F5344CB8AC3E}">
        <p14:creationId xmlns:p14="http://schemas.microsoft.com/office/powerpoint/2010/main" val="229332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F7D912-783F-134A-AAA2-18BCB75724E5}" type="slidenum">
              <a:rPr lang="en-US"/>
              <a:pPr>
                <a:defRPr/>
              </a:pPr>
              <a:t>‹#›</a:t>
            </a:fld>
            <a:endParaRPr lang="en-US"/>
          </a:p>
        </p:txBody>
      </p:sp>
    </p:spTree>
    <p:extLst>
      <p:ext uri="{BB962C8B-B14F-4D97-AF65-F5344CB8AC3E}">
        <p14:creationId xmlns:p14="http://schemas.microsoft.com/office/powerpoint/2010/main" val="397273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9058A-D876-154C-933C-63C6C8F0B32E}" type="slidenum">
              <a:rPr lang="en-US"/>
              <a:pPr>
                <a:defRPr/>
              </a:pPr>
              <a:t>‹#›</a:t>
            </a:fld>
            <a:endParaRPr lang="en-US"/>
          </a:p>
        </p:txBody>
      </p:sp>
    </p:spTree>
    <p:extLst>
      <p:ext uri="{BB962C8B-B14F-4D97-AF65-F5344CB8AC3E}">
        <p14:creationId xmlns:p14="http://schemas.microsoft.com/office/powerpoint/2010/main" val="287938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5E8F7D-D263-6649-B3C8-D8A3001D7990}" type="slidenum">
              <a:rPr lang="en-US"/>
              <a:pPr>
                <a:defRPr/>
              </a:pPr>
              <a:t>‹#›</a:t>
            </a:fld>
            <a:endParaRPr lang="en-US"/>
          </a:p>
        </p:txBody>
      </p:sp>
    </p:spTree>
    <p:extLst>
      <p:ext uri="{BB962C8B-B14F-4D97-AF65-F5344CB8AC3E}">
        <p14:creationId xmlns:p14="http://schemas.microsoft.com/office/powerpoint/2010/main" val="31034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41253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36A3-CF25-1746-A697-EE282169FDB0}" type="slidenum">
              <a:rPr lang="en-US"/>
              <a:pPr>
                <a:defRPr/>
              </a:pPr>
              <a:t>‹#›</a:t>
            </a:fld>
            <a:endParaRPr lang="en-US"/>
          </a:p>
        </p:txBody>
      </p:sp>
    </p:spTree>
    <p:extLst>
      <p:ext uri="{BB962C8B-B14F-4D97-AF65-F5344CB8AC3E}">
        <p14:creationId xmlns:p14="http://schemas.microsoft.com/office/powerpoint/2010/main" val="396671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38497-4F43-0340-92C1-FF2411BF927B}" type="slidenum">
              <a:rPr lang="en-US"/>
              <a:pPr>
                <a:defRPr/>
              </a:pPr>
              <a:t>‹#›</a:t>
            </a:fld>
            <a:endParaRPr lang="en-US"/>
          </a:p>
        </p:txBody>
      </p:sp>
    </p:spTree>
    <p:extLst>
      <p:ext uri="{BB962C8B-B14F-4D97-AF65-F5344CB8AC3E}">
        <p14:creationId xmlns:p14="http://schemas.microsoft.com/office/powerpoint/2010/main" val="235566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7A17A-0BB1-214C-A6AB-3F8DB7383631}" type="slidenum">
              <a:rPr lang="en-US"/>
              <a:pPr>
                <a:defRPr/>
              </a:pPr>
              <a:t>‹#›</a:t>
            </a:fld>
            <a:endParaRPr lang="en-US"/>
          </a:p>
        </p:txBody>
      </p:sp>
    </p:spTree>
    <p:extLst>
      <p:ext uri="{BB962C8B-B14F-4D97-AF65-F5344CB8AC3E}">
        <p14:creationId xmlns:p14="http://schemas.microsoft.com/office/powerpoint/2010/main" val="1934763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980CAF9-4512-0A45-9C7C-EAF0C9B6A0C9}" type="slidenum">
              <a:rPr lang="en-US"/>
              <a:pPr>
                <a:defRPr/>
              </a:pPr>
              <a:t>‹#›</a:t>
            </a:fld>
            <a:endParaRPr lang="en-US"/>
          </a:p>
        </p:txBody>
      </p:sp>
    </p:spTree>
    <p:extLst>
      <p:ext uri="{BB962C8B-B14F-4D97-AF65-F5344CB8AC3E}">
        <p14:creationId xmlns:p14="http://schemas.microsoft.com/office/powerpoint/2010/main" val="147161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49069EF-0C3D-4A44-9ED3-9DD96AADB0CE}" type="slidenum">
              <a:rPr lang="en-US"/>
              <a:pPr>
                <a:defRPr/>
              </a:pPr>
              <a:t>‹#›</a:t>
            </a:fld>
            <a:endParaRPr lang="en-US"/>
          </a:p>
        </p:txBody>
      </p:sp>
    </p:spTree>
    <p:extLst>
      <p:ext uri="{BB962C8B-B14F-4D97-AF65-F5344CB8AC3E}">
        <p14:creationId xmlns:p14="http://schemas.microsoft.com/office/powerpoint/2010/main" val="408978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60E20C7-EF2D-AF42-A25F-BAB96579280C}" type="slidenum">
              <a:rPr lang="en-US"/>
              <a:pPr>
                <a:defRPr/>
              </a:pPr>
              <a:t>‹#›</a:t>
            </a:fld>
            <a:endParaRPr lang="en-US"/>
          </a:p>
        </p:txBody>
      </p:sp>
    </p:spTree>
    <p:extLst>
      <p:ext uri="{BB962C8B-B14F-4D97-AF65-F5344CB8AC3E}">
        <p14:creationId xmlns:p14="http://schemas.microsoft.com/office/powerpoint/2010/main" val="404638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F3ED794-13F8-E149-BC01-7E768917CEED}" type="slidenum">
              <a:rPr lang="en-US"/>
              <a:pPr>
                <a:defRPr/>
              </a:pPr>
              <a:t>‹#›</a:t>
            </a:fld>
            <a:endParaRPr lang="en-US"/>
          </a:p>
        </p:txBody>
      </p:sp>
    </p:spTree>
    <p:extLst>
      <p:ext uri="{BB962C8B-B14F-4D97-AF65-F5344CB8AC3E}">
        <p14:creationId xmlns:p14="http://schemas.microsoft.com/office/powerpoint/2010/main" val="344115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0CE2079-9FB5-0540-AC25-FFC676A60AF5}" type="slidenum">
              <a:rPr lang="en-US"/>
              <a:pPr>
                <a:defRPr/>
              </a:pPr>
              <a:t>‹#›</a:t>
            </a:fld>
            <a:endParaRPr lang="en-US"/>
          </a:p>
        </p:txBody>
      </p:sp>
    </p:spTree>
    <p:extLst>
      <p:ext uri="{BB962C8B-B14F-4D97-AF65-F5344CB8AC3E}">
        <p14:creationId xmlns:p14="http://schemas.microsoft.com/office/powerpoint/2010/main" val="129780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71C4FAF-2EBB-5347-805B-31FC38F58B5E}" type="slidenum">
              <a:rPr lang="en-US"/>
              <a:pPr>
                <a:defRPr/>
              </a:pPr>
              <a:t>‹#›</a:t>
            </a:fld>
            <a:endParaRPr lang="en-US"/>
          </a:p>
        </p:txBody>
      </p:sp>
    </p:spTree>
    <p:extLst>
      <p:ext uri="{BB962C8B-B14F-4D97-AF65-F5344CB8AC3E}">
        <p14:creationId xmlns:p14="http://schemas.microsoft.com/office/powerpoint/2010/main" val="194606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1DCAE54F-0935-0641-BB64-CE5F56264FD0}" type="slidenum">
              <a:rPr lang="en-US"/>
              <a:pPr>
                <a:defRPr/>
              </a:pPr>
              <a:t>‹#›</a:t>
            </a:fld>
            <a:endParaRPr lang="en-US"/>
          </a:p>
        </p:txBody>
      </p:sp>
    </p:spTree>
    <p:extLst>
      <p:ext uri="{BB962C8B-B14F-4D97-AF65-F5344CB8AC3E}">
        <p14:creationId xmlns:p14="http://schemas.microsoft.com/office/powerpoint/2010/main" val="209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421303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15978AD-B4E6-2C49-BA28-877E50A04FC4}" type="slidenum">
              <a:rPr lang="en-US"/>
              <a:pPr>
                <a:defRPr/>
              </a:pPr>
              <a:t>‹#›</a:t>
            </a:fld>
            <a:endParaRPr lang="en-US"/>
          </a:p>
        </p:txBody>
      </p:sp>
    </p:spTree>
    <p:extLst>
      <p:ext uri="{BB962C8B-B14F-4D97-AF65-F5344CB8AC3E}">
        <p14:creationId xmlns:p14="http://schemas.microsoft.com/office/powerpoint/2010/main" val="101230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54114FD-C28F-B648-9935-7D4A92FE3048}" type="slidenum">
              <a:rPr lang="en-US"/>
              <a:pPr>
                <a:defRPr/>
              </a:pPr>
              <a:t>‹#›</a:t>
            </a:fld>
            <a:endParaRPr lang="en-US"/>
          </a:p>
        </p:txBody>
      </p:sp>
    </p:spTree>
    <p:extLst>
      <p:ext uri="{BB962C8B-B14F-4D97-AF65-F5344CB8AC3E}">
        <p14:creationId xmlns:p14="http://schemas.microsoft.com/office/powerpoint/2010/main" val="166033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91CE180-E251-7D46-8DD1-467173FBCFC6}" type="slidenum">
              <a:rPr lang="en-US"/>
              <a:pPr>
                <a:defRPr/>
              </a:pPr>
              <a:t>‹#›</a:t>
            </a:fld>
            <a:endParaRPr lang="en-US"/>
          </a:p>
        </p:txBody>
      </p:sp>
    </p:spTree>
    <p:extLst>
      <p:ext uri="{BB962C8B-B14F-4D97-AF65-F5344CB8AC3E}">
        <p14:creationId xmlns:p14="http://schemas.microsoft.com/office/powerpoint/2010/main" val="176706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AEF1A8EA-2DF4-F947-AE15-EAA19198CF66}" type="slidenum">
              <a:rPr lang="en-US"/>
              <a:pPr>
                <a:defRPr/>
              </a:pPr>
              <a:t>‹#›</a:t>
            </a:fld>
            <a:endParaRPr lang="en-US"/>
          </a:p>
        </p:txBody>
      </p:sp>
    </p:spTree>
    <p:extLst>
      <p:ext uri="{BB962C8B-B14F-4D97-AF65-F5344CB8AC3E}">
        <p14:creationId xmlns:p14="http://schemas.microsoft.com/office/powerpoint/2010/main" val="1165060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F164BD-FBC9-954F-9CE6-F84F449A03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73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AE11B3-8A7E-E543-8742-DE59669FE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000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7E0103-8AF2-D748-84F4-AA000A61F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659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FF6E76-5FA3-9C4F-9EEB-FC2598046C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48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CD7827-2C49-4B40-B099-AE731D6195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3559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F2F67B-7CD6-5B43-87CB-8AABD87178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96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149848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6E1E11-E21B-6044-8289-9DC66151C2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890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14EB2F-FF20-4749-BE65-44ECB27798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1845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592A64-B6FD-D845-8051-05A256276E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14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2D27A-6542-EA41-8CA4-47785FBD0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213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98902D-EEB6-3949-8D10-C607D76DF3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9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167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065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872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288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41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648809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2130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764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252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966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706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474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170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715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896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991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1871450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7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807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848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777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61680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672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66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36748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40955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1986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B863DB-AA51-1F4E-A1C9-E0365E6A4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0515F2C5-7FC1-5B4D-B1F6-E503196B5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4836004-CC55-2046-85D1-2522A2FB10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1428483"/>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9315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71182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Bible Ac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p:spPr>
        <p:txBody>
          <a:bodyPr/>
          <a:lstStyle/>
          <a:p>
            <a:pPr eaLnBrk="1" hangingPunct="1">
              <a:defRPr/>
            </a:pPr>
            <a:r>
              <a:rPr lang="en-US" sz="7200" b="1" dirty="0">
                <a:effectLst>
                  <a:glow rad="190500">
                    <a:schemeClr val="bg1">
                      <a:alpha val="90000"/>
                    </a:schemeClr>
                  </a:glow>
                </a:effectLst>
                <a:latin typeface="Arial" charset="0"/>
                <a:ea typeface="ＭＳ Ｐゴシック" charset="0"/>
                <a:cs typeface="ＭＳ Ｐゴシック" charset="0"/>
              </a:rPr>
              <a:t>Public Scripture Reading</a:t>
            </a:r>
          </a:p>
        </p:txBody>
      </p:sp>
      <p:sp>
        <p:nvSpPr>
          <p:cNvPr id="38915" name="Rectangle 3"/>
          <p:cNvSpPr>
            <a:spLocks noGrp="1" noChangeArrowheads="1"/>
          </p:cNvSpPr>
          <p:nvPr>
            <p:ph type="subTitle" idx="1"/>
          </p:nvPr>
        </p:nvSpPr>
        <p:spPr>
          <a:xfrm>
            <a:off x="1276028" y="3810000"/>
            <a:ext cx="6477000" cy="2362200"/>
          </a:xfrm>
        </p:spPr>
        <p:txBody>
          <a:bodyPr/>
          <a:lstStyle/>
          <a:p>
            <a:pPr eaLnBrk="1" hangingPunct="1">
              <a:defRPr/>
            </a:pPr>
            <a:r>
              <a:rPr lang="en-US" sz="4400" b="1" i="1">
                <a:effectLst>
                  <a:glow rad="190500">
                    <a:schemeClr val="bg1">
                      <a:alpha val="90000"/>
                    </a:schemeClr>
                  </a:glow>
                </a:effectLst>
                <a:latin typeface="Arial" charset="0"/>
                <a:ea typeface="ＭＳ Ｐゴシック" charset="0"/>
                <a:cs typeface="ＭＳ Ｐゴシック" charset="0"/>
              </a:rPr>
              <a:t>How to read God</a:t>
            </a:r>
            <a:r>
              <a:rPr lang="fr-FR" altLang="ja-JP" sz="4400" b="1" i="1">
                <a:effectLst>
                  <a:glow rad="190500">
                    <a:schemeClr val="bg1">
                      <a:alpha val="90000"/>
                    </a:schemeClr>
                  </a:glow>
                </a:effectLst>
                <a:latin typeface="Arial" charset="0"/>
                <a:ea typeface="ＭＳ Ｐゴシック" charset="0"/>
                <a:cs typeface="ＭＳ Ｐゴシック" charset="0"/>
              </a:rPr>
              <a:t>'</a:t>
            </a:r>
            <a:r>
              <a:rPr lang="en-US" sz="4400" b="1" i="1">
                <a:effectLst>
                  <a:glow rad="190500">
                    <a:schemeClr val="bg1">
                      <a:alpha val="90000"/>
                    </a:schemeClr>
                  </a:glow>
                </a:effectLst>
                <a:latin typeface="Arial" charset="0"/>
                <a:ea typeface="ＭＳ Ｐゴシック" charset="0"/>
                <a:cs typeface="ＭＳ Ｐゴシック" charset="0"/>
              </a:rPr>
              <a:t>s Word aloud so people will really hear it!</a:t>
            </a:r>
          </a:p>
        </p:txBody>
      </p:sp>
      <p:sp>
        <p:nvSpPr>
          <p:cNvPr id="2" name="Rectangle 1">
            <a:extLst>
              <a:ext uri="{FF2B5EF4-FFF2-40B4-BE49-F238E27FC236}">
                <a16:creationId xmlns:a16="http://schemas.microsoft.com/office/drawing/2014/main" id="{4124C2A2-21C4-C640-1902-1A594C58741F}"/>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p:spPr>
        <p:txBody>
          <a:bodyPr/>
          <a:lstStyle/>
          <a:p>
            <a:pPr eaLnBrk="1" hangingPunct="1">
              <a:defRPr/>
            </a:pPr>
            <a:r>
              <a:rPr lang="en-US" sz="4000" b="1" dirty="0">
                <a:solidFill>
                  <a:srgbClr val="FFFFFF"/>
                </a:solidFill>
                <a:effectLst>
                  <a:glow rad="139700">
                    <a:schemeClr val="tx1"/>
                  </a:glow>
                </a:effectLst>
                <a:latin typeface="Arial" charset="0"/>
                <a:ea typeface="ＭＳ Ｐゴシック" charset="0"/>
                <a:cs typeface="Arial" charset="0"/>
              </a:rPr>
              <a:t>D.	We don</a:t>
            </a:r>
            <a:r>
              <a:rPr lang="fr-FR" altLang="ja-JP" sz="4000" b="1" dirty="0">
                <a:solidFill>
                  <a:srgbClr val="FFFFFF"/>
                </a:solidFill>
                <a:effectLst>
                  <a:glow rad="139700">
                    <a:schemeClr val="tx1"/>
                  </a:glow>
                </a:effectLst>
                <a:latin typeface="Arial" charset="0"/>
                <a:ea typeface="ＭＳ Ｐゴシック" charset="0"/>
                <a:cs typeface="Arial" charset="0"/>
              </a:rPr>
              <a:t>'</a:t>
            </a:r>
            <a:r>
              <a:rPr lang="en-US" sz="4000" b="1" dirty="0">
                <a:solidFill>
                  <a:srgbClr val="FFFFFF"/>
                </a:solidFill>
                <a:effectLst>
                  <a:glow rad="139700">
                    <a:schemeClr val="tx1"/>
                  </a:glow>
                </a:effectLst>
                <a:latin typeface="Arial" charset="0"/>
                <a:ea typeface="ＭＳ Ｐゴシック" charset="0"/>
                <a:cs typeface="Arial" charset="0"/>
              </a:rPr>
              <a:t>t give needed background information to understand the text (e.g., no context to start reading at Acts 14:21).</a:t>
            </a:r>
          </a:p>
        </p:txBody>
      </p:sp>
      <p:sp>
        <p:nvSpPr>
          <p:cNvPr id="229380" name="Text Box 4"/>
          <p:cNvSpPr txBox="1">
            <a:spLocks noChangeArrowheads="1"/>
          </p:cNvSpPr>
          <p:nvPr/>
        </p:nvSpPr>
        <p:spPr bwMode="auto">
          <a:xfrm>
            <a:off x="159951" y="5154613"/>
            <a:ext cx="8824099" cy="139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a:solidFill>
                  <a:srgbClr val="FFFFFF"/>
                </a:solidFill>
                <a:effectLst>
                  <a:glow rad="139700">
                    <a:schemeClr val="tx1"/>
                  </a:glow>
                </a:effectLst>
                <a:cs typeface="Arial" charset="0"/>
              </a:rPr>
              <a:t>So provide the needed context even before announcing your text.</a:t>
            </a: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a:solidFill>
                  <a:srgbClr val="FFFFFF"/>
                </a:solidFill>
                <a:effectLst>
                  <a:glow rad="139700">
                    <a:schemeClr val="tx1"/>
                  </a:glow>
                </a:effectLst>
                <a:cs typeface="Arial" charset="0"/>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723900" y="522288"/>
            <a:ext cx="7734300" cy="6335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2"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olidFill>
                  <a:schemeClr val="bg1"/>
                </a:solidFill>
                <a:latin typeface="Trajan" charset="0"/>
              </a:rPr>
              <a:t>of Paul &amp; Barnabas (Acts 13–14)</a:t>
            </a: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en-US" sz="4000" dirty="0">
                <a:solidFill>
                  <a:schemeClr val="bg1"/>
                </a:solidFill>
                <a:cs typeface="+mj-cs"/>
              </a:rPr>
              <a:t>First Missionary Journey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925513" y="0"/>
            <a:ext cx="7239000" cy="2286000"/>
          </a:xfrm>
        </p:spPr>
        <p:txBody>
          <a:bodyPr/>
          <a:lstStyle/>
          <a:p>
            <a:pPr eaLnBrk="1" hangingPunct="1"/>
            <a:r>
              <a:rPr lang="en-US" sz="4000" b="1">
                <a:latin typeface="Arial" charset="0"/>
                <a:ea typeface="ＭＳ Ｐゴシック" charset="0"/>
                <a:cs typeface="Arial" charset="0"/>
              </a:rPr>
              <a:t>E.	Difficult words are sometimes mispronounced due to lack of preparation.</a:t>
            </a:r>
          </a:p>
        </p:txBody>
      </p:sp>
      <p:sp>
        <p:nvSpPr>
          <p:cNvPr id="72706"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7270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pic>
        <p:nvPicPr>
          <p:cNvPr id="7270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0938" y="4016375"/>
            <a:ext cx="4248150" cy="294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1429" name="Text Box 5"/>
          <p:cNvSpPr txBox="1">
            <a:spLocks noChangeArrowheads="1"/>
          </p:cNvSpPr>
          <p:nvPr/>
        </p:nvSpPr>
        <p:spPr bwMode="auto">
          <a:xfrm>
            <a:off x="0" y="2133600"/>
            <a:ext cx="90900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chemeClr val="tx2"/>
                </a:solidFill>
                <a:cs typeface="Arial" charset="0"/>
              </a:rPr>
              <a:t>So use </a:t>
            </a:r>
            <a:r>
              <a:rPr lang="en-US" sz="4000" b="1" i="1">
                <a:solidFill>
                  <a:schemeClr val="tx2"/>
                </a:solidFill>
                <a:cs typeface="Arial" charset="0"/>
              </a:rPr>
              <a:t>The Book of Life </a:t>
            </a:r>
            <a:r>
              <a:rPr lang="en-US" sz="4000" b="1">
                <a:solidFill>
                  <a:schemeClr val="tx2"/>
                </a:solidFill>
                <a:cs typeface="Arial" charset="0"/>
              </a:rPr>
              <a:t>guide at the back of the notes to pronounce names correctly (pp. 226-244)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a:solidFill>
                  <a:schemeClr val="bg1"/>
                </a:solidFill>
                <a:latin typeface="Arial" charset="0"/>
                <a:ea typeface="ＭＳ Ｐゴシック" charset="0"/>
                <a:cs typeface="Arial" charset="0"/>
              </a:rPr>
              <a:t>F.	We emphasize the wrong words.</a:t>
            </a: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en-US" sz="3200"/>
              <a:t>“I have been crucified with Christ and I no longer live, but Christ lives in me. The life I now live in the body, I live by faith in the Son of God, who loved me and gave himself for me” </a:t>
            </a:r>
            <a:br>
              <a:rPr lang="en-US" sz="3200"/>
            </a:br>
            <a:r>
              <a:rPr lang="en-US" sz="3200"/>
              <a:t>(Gal. 2:20 NIV).</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3600" b="1">
                <a:solidFill>
                  <a:schemeClr val="bg1"/>
                </a:solidFill>
                <a:latin typeface="Arial" charset="0"/>
                <a:ea typeface="ＭＳ Ｐゴシック" charset="0"/>
                <a:cs typeface="Arial" charset="0"/>
              </a:rPr>
              <a:t>(Accent </a:t>
            </a:r>
            <a:r>
              <a:rPr lang="en-US" altLang="ja-JP" sz="3600" b="1">
                <a:solidFill>
                  <a:schemeClr val="bg1"/>
                </a:solidFill>
                <a:latin typeface="Arial" charset="0"/>
                <a:ea typeface="ＭＳ Ｐゴシック" charset="0"/>
                <a:cs typeface="Arial" charset="0"/>
              </a:rPr>
              <a:t>"gave," not "for," </a:t>
            </a:r>
            <a:br>
              <a:rPr lang="en-US" altLang="ja-JP" sz="3600" b="1">
                <a:solidFill>
                  <a:schemeClr val="bg1"/>
                </a:solidFill>
                <a:latin typeface="Arial" charset="0"/>
                <a:ea typeface="ＭＳ Ｐゴシック" charset="0"/>
                <a:cs typeface="Arial" charset="0"/>
              </a:rPr>
            </a:br>
            <a:r>
              <a:rPr lang="en-US" altLang="ja-JP" sz="3600" b="1">
                <a:solidFill>
                  <a:schemeClr val="bg1"/>
                </a:solidFill>
                <a:latin typeface="Arial" charset="0"/>
                <a:ea typeface="ＭＳ Ｐゴシック" charset="0"/>
                <a:cs typeface="Arial" charset="0"/>
              </a:rPr>
              <a:t>in Gal. 2:20).</a:t>
            </a:r>
            <a:endParaRPr lang="en-US" sz="3600" b="1">
              <a:solidFill>
                <a:schemeClr val="bg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a:solidFill>
                  <a:schemeClr val="bg1"/>
                </a:solidFill>
                <a:latin typeface="Arial" charset="0"/>
                <a:ea typeface="ＭＳ Ｐゴシック" charset="0"/>
                <a:cs typeface="Arial" charset="0"/>
              </a:rPr>
              <a:t>F.	We emphasize the wrong words.</a:t>
            </a: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en-US" sz="3200">
                <a:solidFill>
                  <a:srgbClr val="FFFFFF"/>
                </a:solidFill>
              </a:rPr>
              <a:t>“</a:t>
            </a:r>
            <a:r>
              <a:rPr lang="en-US"/>
              <a:t>You shall have no other gods before me</a:t>
            </a:r>
            <a:r>
              <a:rPr lang="en-US" sz="3200">
                <a:solidFill>
                  <a:srgbClr val="FFFFFF"/>
                </a:solidFill>
              </a:rPr>
              <a:t>” </a:t>
            </a:r>
            <a:br>
              <a:rPr lang="en-US" sz="3200">
                <a:solidFill>
                  <a:srgbClr val="FFFFFF"/>
                </a:solidFill>
              </a:rPr>
            </a:br>
            <a:r>
              <a:rPr lang="en-US" sz="3200">
                <a:solidFill>
                  <a:srgbClr val="FFFFFF"/>
                </a:solidFill>
              </a:rPr>
              <a:t>(Exod. 20:3 NIV).</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3600" b="1">
                <a:solidFill>
                  <a:srgbClr val="FFFFFF"/>
                </a:solidFill>
                <a:latin typeface="Arial" charset="0"/>
                <a:ea typeface="ＭＳ Ｐゴシック" charset="0"/>
                <a:cs typeface="Arial" charset="0"/>
              </a:rPr>
              <a:t>(Accent </a:t>
            </a:r>
            <a:r>
              <a:rPr lang="en-US" altLang="ja-JP" sz="3600" b="1">
                <a:solidFill>
                  <a:srgbClr val="FFFFFF"/>
                </a:solidFill>
                <a:latin typeface="Arial" charset="0"/>
                <a:ea typeface="ＭＳ Ｐゴシック" charset="0"/>
                <a:cs typeface="Arial" charset="0"/>
              </a:rPr>
              <a:t>"me," not "before," </a:t>
            </a:r>
            <a:br>
              <a:rPr lang="en-US" altLang="ja-JP" sz="3600" b="1">
                <a:solidFill>
                  <a:srgbClr val="FFFFFF"/>
                </a:solidFill>
                <a:latin typeface="Arial" charset="0"/>
                <a:ea typeface="ＭＳ Ｐゴシック" charset="0"/>
                <a:cs typeface="Arial" charset="0"/>
              </a:rPr>
            </a:br>
            <a:r>
              <a:rPr lang="en-US" altLang="ja-JP" sz="3600" b="1">
                <a:solidFill>
                  <a:srgbClr val="FFFFFF"/>
                </a:solidFill>
                <a:latin typeface="Arial" charset="0"/>
                <a:ea typeface="ＭＳ Ｐゴシック" charset="0"/>
                <a:cs typeface="Arial" charset="0"/>
              </a:rPr>
              <a:t>in Exod. 20:3).</a:t>
            </a:r>
            <a:endParaRPr lang="en-US" sz="3600" b="1">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916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798984"/>
          </a:xfrm>
        </p:spPr>
        <p:txBody>
          <a:bodyPr/>
          <a:lstStyle/>
          <a:p>
            <a:pPr eaLnBrk="1" hangingPunct="1"/>
            <a:r>
              <a:rPr lang="en-US" sz="3600" b="1">
                <a:solidFill>
                  <a:schemeClr val="bg1"/>
                </a:solidFill>
                <a:latin typeface="Arial" charset="0"/>
                <a:ea typeface="ＭＳ Ｐゴシック" charset="0"/>
                <a:cs typeface="Arial" charset="0"/>
              </a:rPr>
              <a:t>F.	We emphasize the wrong words.</a:t>
            </a:r>
          </a:p>
        </p:txBody>
      </p:sp>
      <p:sp>
        <p:nvSpPr>
          <p:cNvPr id="233477" name="Text Box 5"/>
          <p:cNvSpPr txBox="1">
            <a:spLocks noChangeArrowheads="1"/>
          </p:cNvSpPr>
          <p:nvPr/>
        </p:nvSpPr>
        <p:spPr bwMode="auto">
          <a:xfrm>
            <a:off x="27546" y="3190577"/>
            <a:ext cx="91440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solidFill>
                  <a:srgbClr val="FFFFFF"/>
                </a:solidFill>
                <a:cs typeface="Arial" charset="0"/>
              </a:rPr>
              <a:t>So practice </a:t>
            </a:r>
            <a:r>
              <a:rPr lang="en-US" sz="3600" b="1" i="1">
                <a:solidFill>
                  <a:srgbClr val="FFFFFF"/>
                </a:solidFill>
                <a:cs typeface="Arial" charset="0"/>
              </a:rPr>
              <a:t>which</a:t>
            </a:r>
            <a:r>
              <a:rPr lang="en-US" sz="3600" b="1">
                <a:solidFill>
                  <a:srgbClr val="FFFFFF"/>
                </a:solidFill>
                <a:cs typeface="Arial" charset="0"/>
              </a:rPr>
              <a:t> words to emphasize and read the text aloud so many times that you almost have it memorized.</a:t>
            </a: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74757" name="Picture 8" descr="smiley_w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8821" y="1988840"/>
            <a:ext cx="1546225" cy="154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7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3025" y="836613"/>
            <a:ext cx="9253538" cy="1371600"/>
          </a:xfrm>
        </p:spPr>
        <p:txBody>
          <a:bodyPr/>
          <a:lstStyle/>
          <a:p>
            <a:pPr eaLnBrk="1" hangingPunct="1"/>
            <a:r>
              <a:rPr lang="en-US" sz="4000" b="1">
                <a:solidFill>
                  <a:srgbClr val="FFFFFF"/>
                </a:solidFill>
                <a:latin typeface="Arial" charset="0"/>
                <a:ea typeface="ＭＳ Ｐゴシック" charset="0"/>
                <a:cs typeface="Arial" charset="0"/>
              </a:rPr>
              <a:t>G.	The passage is often read with a flat tone of voice.</a:t>
            </a:r>
          </a:p>
        </p:txBody>
      </p:sp>
      <p:sp>
        <p:nvSpPr>
          <p:cNvPr id="235524" name="Rectangle 4"/>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en-US" sz="4000" b="1">
                <a:solidFill>
                  <a:srgbClr val="FFFFFF"/>
                </a:solidFill>
                <a:latin typeface="Arial" charset="0"/>
                <a:ea typeface="ＭＳ Ｐゴシック" charset="0"/>
                <a:cs typeface="Arial" charset="0"/>
              </a:rPr>
              <a:t>So vary your speed of speaking and volume.  Read to children—they</a:t>
            </a:r>
            <a:r>
              <a:rPr lang="fr-FR" altLang="ja-JP" sz="4000" b="1">
                <a:solidFill>
                  <a:srgbClr val="FFFFFF"/>
                </a:solidFill>
                <a:latin typeface="Arial" charset="0"/>
                <a:ea typeface="ＭＳ Ｐゴシック" charset="0"/>
                <a:cs typeface="Arial" charset="0"/>
              </a:rPr>
              <a:t>'</a:t>
            </a:r>
            <a:r>
              <a:rPr lang="en-US" sz="4000" b="1">
                <a:solidFill>
                  <a:srgbClr val="FFFFFF"/>
                </a:solidFill>
                <a:latin typeface="Arial" charset="0"/>
                <a:ea typeface="ＭＳ Ｐゴシック" charset="0"/>
                <a:cs typeface="Arial" charset="0"/>
              </a:rPr>
              <a:t>re merciless!</a:t>
            </a:r>
          </a:p>
        </p:txBody>
      </p:sp>
      <p:sp>
        <p:nvSpPr>
          <p:cNvPr id="76804"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p>
        </p:txBody>
      </p:sp>
      <p:pic>
        <p:nvPicPr>
          <p:cNvPr id="76805" name="Picture 6" descr="peo-gir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205038"/>
            <a:ext cx="33909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pic>
        <p:nvPicPr>
          <p:cNvPr id="78851" name="Picture 6" descr="peo-anatomy_proffec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3113" y="2565400"/>
            <a:ext cx="2420937"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179388" y="549275"/>
            <a:ext cx="8785225" cy="2057400"/>
          </a:xfrm>
        </p:spPr>
        <p:txBody>
          <a:bodyPr/>
          <a:lstStyle/>
          <a:p>
            <a:pPr eaLnBrk="1" hangingPunct="1"/>
            <a:r>
              <a:rPr lang="en-US" sz="4000" b="1">
                <a:solidFill>
                  <a:srgbClr val="FFFFFF"/>
                </a:solidFill>
                <a:latin typeface="Arial" charset="0"/>
                <a:ea typeface="ＭＳ Ｐゴシック" charset="0"/>
                <a:cs typeface="Arial" charset="0"/>
              </a:rPr>
              <a:t>H.	It</a:t>
            </a:r>
            <a:r>
              <a:rPr lang="fr-FR" altLang="ja-JP" sz="4000" b="1">
                <a:solidFill>
                  <a:srgbClr val="FFFFFF"/>
                </a:solidFill>
                <a:latin typeface="Arial" charset="0"/>
                <a:ea typeface="ＭＳ Ｐゴシック" charset="0"/>
                <a:cs typeface="Arial" charset="0"/>
              </a:rPr>
              <a:t>'</a:t>
            </a:r>
            <a:r>
              <a:rPr lang="en-US" sz="4000" b="1">
                <a:solidFill>
                  <a:srgbClr val="FFFFFF"/>
                </a:solidFill>
                <a:latin typeface="Arial" charset="0"/>
                <a:ea typeface="ＭＳ Ｐゴシック" charset="0"/>
                <a:cs typeface="Arial" charset="0"/>
              </a:rPr>
              <a:t>s hard to teach people to read well who have a </a:t>
            </a:r>
            <a:r>
              <a:rPr lang="en-US" altLang="ja-JP" sz="4000" b="1">
                <a:solidFill>
                  <a:srgbClr val="FFFFFF"/>
                </a:solidFill>
                <a:latin typeface="Arial" charset="0"/>
                <a:ea typeface="ＭＳ Ｐゴシック" charset="0"/>
                <a:cs typeface="Arial" charset="0"/>
              </a:rPr>
              <a:t>"I already know how to read" attitude.</a:t>
            </a:r>
            <a:endParaRPr lang="en-US" sz="4000" b="1">
              <a:solidFill>
                <a:srgbClr val="FFFFFF"/>
              </a:solidFill>
              <a:latin typeface="Arial" charset="0"/>
              <a:ea typeface="ＭＳ Ｐゴシック" charset="0"/>
              <a:cs typeface="Arial" charset="0"/>
            </a:endParaRPr>
          </a:p>
        </p:txBody>
      </p:sp>
      <p:sp>
        <p:nvSpPr>
          <p:cNvPr id="237572" name="Text Box 4"/>
          <p:cNvSpPr txBox="1">
            <a:spLocks noChangeArrowheads="1"/>
          </p:cNvSpPr>
          <p:nvPr/>
        </p:nvSpPr>
        <p:spPr bwMode="auto">
          <a:xfrm>
            <a:off x="285750" y="4519613"/>
            <a:ext cx="8534400" cy="214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FFFFFF"/>
                </a:solidFill>
                <a:cs typeface="Arial" charset="0"/>
              </a:rPr>
              <a:t>So select 5 people at church who are good readers and give them this mini-seminar.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80898" name="Picture 6" descr="oth-bible_mosa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375" y="2965450"/>
            <a:ext cx="2016125" cy="201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sp>
        <p:nvSpPr>
          <p:cNvPr id="62467" name="Rectangle 2"/>
          <p:cNvSpPr>
            <a:spLocks noGrp="1" noChangeArrowheads="1"/>
          </p:cNvSpPr>
          <p:nvPr>
            <p:ph type="ctrTitle"/>
          </p:nvPr>
        </p:nvSpPr>
        <p:spPr>
          <a:xfrm>
            <a:off x="0" y="188640"/>
            <a:ext cx="9109076" cy="2743200"/>
          </a:xfrm>
        </p:spPr>
        <p:txBody>
          <a:bodyPr/>
          <a:lstStyle/>
          <a:p>
            <a:pPr eaLnBrk="1" hangingPunct="1">
              <a:defRPr/>
            </a:pPr>
            <a:r>
              <a:rPr lang="en-US" sz="4000" b="1" dirty="0">
                <a:solidFill>
                  <a:srgbClr val="FFFFFF"/>
                </a:solidFill>
                <a:effectLst>
                  <a:glow rad="127000">
                    <a:schemeClr val="tx1"/>
                  </a:glow>
                </a:effectLst>
                <a:latin typeface="Arial" charset="0"/>
                <a:ea typeface="ＭＳ Ｐゴシック" charset="0"/>
                <a:cs typeface="Arial" charset="0"/>
              </a:rPr>
              <a:t>I.	We feel we always have to end every reading with the trite cliché, </a:t>
            </a:r>
            <a:r>
              <a:rPr lang="en-US" altLang="ja-JP" sz="4000" b="1" dirty="0">
                <a:solidFill>
                  <a:srgbClr val="FFFFFF"/>
                </a:solidFill>
                <a:effectLst>
                  <a:glow rad="127000">
                    <a:schemeClr val="tx1"/>
                  </a:glow>
                </a:effectLst>
                <a:latin typeface="Arial" charset="0"/>
                <a:ea typeface="ＭＳ Ｐゴシック" charset="0"/>
                <a:cs typeface="Arial" charset="0"/>
              </a:rPr>
              <a:t>"May God add His blessing to the reading of His Word."</a:t>
            </a:r>
            <a:endParaRPr lang="en-US" sz="4000" b="1" dirty="0">
              <a:solidFill>
                <a:srgbClr val="FFFFFF"/>
              </a:solidFill>
              <a:effectLst>
                <a:glow rad="127000">
                  <a:schemeClr val="tx1"/>
                </a:glow>
              </a:effectLst>
              <a:latin typeface="Arial" charset="0"/>
              <a:ea typeface="ＭＳ Ｐゴシック" charset="0"/>
              <a:cs typeface="Arial" charset="0"/>
            </a:endParaRPr>
          </a:p>
        </p:txBody>
      </p:sp>
      <p:sp>
        <p:nvSpPr>
          <p:cNvPr id="239620" name="Text Box 4"/>
          <p:cNvSpPr txBox="1">
            <a:spLocks noChangeArrowheads="1"/>
          </p:cNvSpPr>
          <p:nvPr/>
        </p:nvSpPr>
        <p:spPr bwMode="auto">
          <a:xfrm>
            <a:off x="-1" y="4908376"/>
            <a:ext cx="9109075"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a:solidFill>
                  <a:srgbClr val="FFFFFF"/>
                </a:solidFill>
                <a:effectLst>
                  <a:glow rad="127000">
                    <a:schemeClr val="tx1"/>
                  </a:glow>
                </a:effectLst>
                <a:cs typeface="Arial" charset="0"/>
              </a:rPr>
              <a:t>If we read the Bible well, it will already be a blessing without us having to bless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82947"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en-US" b="1">
                <a:solidFill>
                  <a:srgbClr val="FF0000"/>
                </a:solidFill>
                <a:latin typeface="Arial" charset="0"/>
                <a:cs typeface="Arial" charset="0"/>
              </a:rPr>
              <a:t>Scripture Readings</a:t>
            </a:r>
          </a:p>
        </p:txBody>
      </p:sp>
      <p:sp>
        <p:nvSpPr>
          <p:cNvPr id="23558" name="Text Box 6"/>
          <p:cNvSpPr txBox="1">
            <a:spLocks noChangeArrowheads="1"/>
          </p:cNvSpPr>
          <p:nvPr/>
        </p:nvSpPr>
        <p:spPr bwMode="auto">
          <a:xfrm>
            <a:off x="609600" y="1676400"/>
            <a:ext cx="8077200" cy="5016500"/>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000" b="1" dirty="0">
                <a:solidFill>
                  <a:schemeClr val="bg1"/>
                </a:solidFill>
                <a:effectLst>
                  <a:outerShdw blurRad="38100" dist="38100" dir="2700000" algn="tl">
                    <a:srgbClr val="000000">
                      <a:alpha val="43137"/>
                    </a:srgbClr>
                  </a:outerShdw>
                </a:effectLst>
                <a:latin typeface="Arial"/>
                <a:cs typeface="Arial"/>
              </a:rPr>
              <a:t>A.	Narrative: Triumphal Entry</a:t>
            </a:r>
            <a:br>
              <a:rPr lang="en-US" sz="4000" b="1" dirty="0">
                <a:solidFill>
                  <a:schemeClr val="bg1"/>
                </a:solidFill>
                <a:effectLst>
                  <a:outerShdw blurRad="38100" dist="38100" dir="2700000" algn="tl">
                    <a:srgbClr val="000000">
                      <a:alpha val="43137"/>
                    </a:srgbClr>
                  </a:outerShdw>
                </a:effectLst>
                <a:latin typeface="Arial"/>
                <a:cs typeface="Arial"/>
              </a:rPr>
            </a:br>
            <a:r>
              <a:rPr lang="en-US" sz="4000" b="1" dirty="0">
                <a:solidFill>
                  <a:schemeClr val="bg1"/>
                </a:solidFill>
                <a:effectLst>
                  <a:outerShdw blurRad="38100" dist="38100" dir="2700000" algn="tl">
                    <a:srgbClr val="000000">
                      <a:alpha val="43137"/>
                    </a:srgbClr>
                  </a:outerShdw>
                </a:effectLst>
                <a:latin typeface="Arial"/>
                <a:cs typeface="Arial"/>
              </a:rPr>
              <a:t>(Mark 11:1-11)</a:t>
            </a:r>
          </a:p>
          <a:p>
            <a:pPr>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4000" b="1" dirty="0">
                <a:solidFill>
                  <a:schemeClr val="bg1"/>
                </a:solidFill>
                <a:effectLst>
                  <a:outerShdw blurRad="38100" dist="38100" dir="2700000" algn="tl">
                    <a:srgbClr val="000000">
                      <a:alpha val="43137"/>
                    </a:srgbClr>
                  </a:outerShdw>
                </a:effectLst>
                <a:latin typeface="Arial"/>
                <a:cs typeface="Arial"/>
              </a:rPr>
              <a:t>Prophecy: Heaven</a:t>
            </a:r>
            <a:r>
              <a:rPr lang="fr-FR" altLang="ja-JP" sz="4000" b="1" dirty="0">
                <a:solidFill>
                  <a:schemeClr val="bg1"/>
                </a:solidFill>
                <a:effectLst>
                  <a:outerShdw blurRad="38100" dist="38100" dir="2700000" algn="tl">
                    <a:srgbClr val="000000">
                      <a:alpha val="43137"/>
                    </a:srgbClr>
                  </a:outerShdw>
                </a:effectLst>
                <a:latin typeface="Arial"/>
                <a:cs typeface="Arial"/>
              </a:rPr>
              <a:t>'</a:t>
            </a:r>
            <a:r>
              <a:rPr lang="en-US" sz="4000" b="1" dirty="0">
                <a:solidFill>
                  <a:schemeClr val="bg1"/>
                </a:solidFill>
                <a:effectLst>
                  <a:outerShdw blurRad="38100" dist="38100" dir="2700000" algn="tl">
                    <a:srgbClr val="000000">
                      <a:alpha val="43137"/>
                    </a:srgbClr>
                  </a:outerShdw>
                </a:effectLst>
                <a:latin typeface="Arial"/>
                <a:cs typeface="Arial"/>
              </a:rPr>
              <a:t>s Throne</a:t>
            </a:r>
            <a:br>
              <a:rPr lang="en-US" sz="4000" b="1" dirty="0">
                <a:solidFill>
                  <a:schemeClr val="bg1"/>
                </a:solidFill>
                <a:effectLst>
                  <a:outerShdw blurRad="38100" dist="38100" dir="2700000" algn="tl">
                    <a:srgbClr val="000000">
                      <a:alpha val="43137"/>
                    </a:srgbClr>
                  </a:outerShdw>
                </a:effectLst>
                <a:latin typeface="Arial"/>
                <a:cs typeface="Arial"/>
              </a:rPr>
            </a:br>
            <a:r>
              <a:rPr lang="en-US" sz="4000" b="1" dirty="0">
                <a:solidFill>
                  <a:schemeClr val="bg1"/>
                </a:solidFill>
                <a:effectLst>
                  <a:outerShdw blurRad="38100" dist="38100" dir="2700000" algn="tl">
                    <a:srgbClr val="000000">
                      <a:alpha val="43137"/>
                    </a:srgbClr>
                  </a:outerShdw>
                </a:effectLst>
                <a:latin typeface="Arial"/>
                <a:cs typeface="Arial"/>
              </a:rPr>
              <a:t>(Revelation 4:1-11)</a:t>
            </a:r>
          </a:p>
          <a:p>
            <a:pPr>
              <a:buFont typeface="Arial" charset="0"/>
              <a:buAutoNum type="alphaUcPeriod" startAt="2"/>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4000" b="1" dirty="0">
                <a:solidFill>
                  <a:schemeClr val="bg1"/>
                </a:solidFill>
                <a:effectLst>
                  <a:outerShdw blurRad="38100" dist="38100" dir="2700000" algn="tl">
                    <a:srgbClr val="000000">
                      <a:alpha val="43137"/>
                    </a:srgbClr>
                  </a:outerShdw>
                </a:effectLst>
                <a:latin typeface="Arial"/>
                <a:cs typeface="Arial"/>
              </a:rPr>
              <a:t>Lament: Petitioning Help</a:t>
            </a:r>
            <a:br>
              <a:rPr lang="en-US" sz="4000" b="1" dirty="0">
                <a:solidFill>
                  <a:schemeClr val="bg1"/>
                </a:solidFill>
                <a:effectLst>
                  <a:outerShdw blurRad="38100" dist="38100" dir="2700000" algn="tl">
                    <a:srgbClr val="000000">
                      <a:alpha val="43137"/>
                    </a:srgbClr>
                  </a:outerShdw>
                </a:effectLst>
                <a:latin typeface="Arial"/>
                <a:cs typeface="Arial"/>
              </a:rPr>
            </a:br>
            <a:r>
              <a:rPr lang="en-US" sz="4000" b="1" dirty="0">
                <a:solidFill>
                  <a:schemeClr val="bg1"/>
                </a:solidFill>
                <a:effectLst>
                  <a:outerShdw blurRad="38100" dist="38100" dir="2700000" algn="tl">
                    <a:srgbClr val="000000">
                      <a:alpha val="43137"/>
                    </a:srgbClr>
                  </a:outerShdw>
                </a:effectLst>
                <a:latin typeface="Arial"/>
                <a:cs typeface="Arial"/>
              </a:rPr>
              <a:t>(Psalm 70)</a:t>
            </a:r>
            <a:endParaRPr lang="en-US" dirty="0">
              <a:effectLst>
                <a:outerShdw blurRad="38100" dist="38100" dir="2700000" algn="tl">
                  <a:srgbClr val="000000">
                    <a:alpha val="43137"/>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24767"/>
              <a:ext cx="9144000" cy="5500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4560" y="2848846"/>
              <a:ext cx="2777473" cy="28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0"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2519" y="3284985"/>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9632" y="2280021"/>
              <a:ext cx="2777473" cy="28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pic>
          <p:nvPicPr>
            <p:cNvPr id="53263"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269" y="2492896"/>
              <a:ext cx="2106131" cy="288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4" name="Pictur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4437112"/>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5" name="Picture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445224"/>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6"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1680" y="2244942"/>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a:lstStyle/>
          <a:p>
            <a:pPr eaLnBrk="1" hangingPunct="1"/>
            <a:r>
              <a:rPr lang="en-US" sz="3200" b="1">
                <a:latin typeface="Arial" charset="0"/>
                <a:ea typeface="ＭＳ Ｐゴシック" charset="0"/>
                <a:cs typeface="Arial" charset="0"/>
              </a:rPr>
              <a:t>Mormons are reading </a:t>
            </a:r>
            <a:r>
              <a:rPr lang="en-US" sz="3200" b="1" i="1">
                <a:latin typeface="Arial" charset="0"/>
                <a:ea typeface="ＭＳ Ｐゴシック" charset="0"/>
                <a:cs typeface="Arial" charset="0"/>
              </a:rPr>
              <a:t>The Book of Mormon</a:t>
            </a:r>
            <a:r>
              <a:rPr lang="en-US" sz="3200" b="1">
                <a:latin typeface="Arial" charset="0"/>
                <a:ea typeface="ＭＳ Ｐゴシック" charset="0"/>
                <a:cs typeface="Arial" charset="0"/>
              </a:rPr>
              <a:t> more and the Bible less</a:t>
            </a: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tx2"/>
                </a:solidFill>
              </a:rPr>
              <a:t>Adapted from http://</a:t>
            </a:r>
            <a:r>
              <a:rPr lang="en-US" sz="1800" dirty="0" err="1">
                <a:solidFill>
                  <a:schemeClr val="tx2"/>
                </a:solidFill>
              </a:rPr>
              <a:t>zelophehadsdaughters.com</a:t>
            </a:r>
            <a:r>
              <a:rPr lang="en-US" sz="1800" dirty="0">
                <a:solidFill>
                  <a:schemeClr val="tx2"/>
                </a:solidFill>
              </a:rPr>
              <a:t>/ at 10 July 2014</a:t>
            </a:r>
            <a:endParaRPr lang="en-US" sz="1800" b="1" dirty="0">
              <a:solidFill>
                <a:schemeClr val="tx2"/>
              </a:solidFill>
              <a:cs typeface="Arial"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AA3E"/>
                </a:solidFill>
              </a:rPr>
              <a:t>New Testament</a:t>
            </a:r>
            <a:endParaRPr lang="en-US" sz="2000" b="1">
              <a:solidFill>
                <a:srgbClr val="FFAA3E"/>
              </a:solidFill>
              <a:cs typeface="Arial"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C7314D"/>
                </a:solidFill>
              </a:rPr>
              <a:t>Old Testament</a:t>
            </a:r>
            <a:endParaRPr lang="en-US" sz="2000" b="1">
              <a:solidFill>
                <a:srgbClr val="C7314D"/>
              </a:solidFill>
              <a:cs typeface="Arial"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5A88C9"/>
                </a:solidFill>
              </a:rPr>
              <a:t>Book of Mormon</a:t>
            </a:r>
            <a:endParaRPr lang="en-US" sz="2000" b="1">
              <a:solidFill>
                <a:srgbClr val="5A88C9"/>
              </a:solidFill>
              <a:cs typeface="Arial" charset="0"/>
            </a:endParaRPr>
          </a:p>
        </p:txBody>
      </p:sp>
      <p:sp>
        <p:nvSpPr>
          <p:cNvPr id="53255"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64ABBB"/>
                </a:solidFill>
              </a:rPr>
              <a:t>Pearl of Great Price</a:t>
            </a:r>
            <a:endParaRPr lang="en-US" sz="2000" b="1">
              <a:solidFill>
                <a:srgbClr val="64ABBB"/>
              </a:solidFill>
              <a:cs typeface="Arial"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5B9359"/>
                </a:solidFill>
              </a:rPr>
              <a:t>Doctrine &amp; Covenants</a:t>
            </a:r>
            <a:endParaRPr lang="en-US" sz="2000" b="1">
              <a:solidFill>
                <a:srgbClr val="5B9359"/>
              </a:solidFill>
              <a:cs typeface="Arial"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t>Percentage of LDS Church Usage of Books Considered Scripture, 1942-2013 (5-yr moving average)</a:t>
            </a:r>
            <a:endParaRPr lang="en-US" sz="1800" b="1"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a:lstStyle/>
          <a:p>
            <a:pPr eaLnBrk="1" hangingPunct="1"/>
            <a:r>
              <a:rPr lang="en-US">
                <a:latin typeface="Arial" charset="0"/>
              </a:rPr>
              <a:t>Black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305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2124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400" b="1" dirty="0">
                <a:solidFill>
                  <a:schemeClr val="bg1"/>
                </a:solidFill>
                <a:latin typeface="Arial"/>
                <a:ea typeface="ＭＳ Ｐゴシック" charset="-128"/>
                <a:cs typeface="Arial"/>
              </a:rPr>
              <a:t>…is the only thing that the audience hears as the actual </a:t>
            </a:r>
            <a:r>
              <a:rPr lang="en-US" sz="4400" b="1" dirty="0">
                <a:solidFill>
                  <a:srgbClr val="FFFF00"/>
                </a:solidFill>
                <a:latin typeface="Arial"/>
                <a:ea typeface="ＭＳ Ｐゴシック" charset="-128"/>
                <a:cs typeface="Arial"/>
              </a:rPr>
              <a:t>Word of God</a:t>
            </a:r>
            <a:r>
              <a:rPr lang="en-US" sz="4400" b="1" dirty="0">
                <a:solidFill>
                  <a:schemeClr val="bg1"/>
                </a:solidFill>
                <a:latin typeface="Arial"/>
                <a:ea typeface="ＭＳ Ｐゴシック" charset="-128"/>
                <a:cs typeface="Arial"/>
              </a:rPr>
              <a:t>!</a:t>
            </a:r>
          </a:p>
        </p:txBody>
      </p:sp>
      <p:sp>
        <p:nvSpPr>
          <p:cNvPr id="55299"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55300"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en-US" b="1">
                <a:solidFill>
                  <a:srgbClr val="FF0000"/>
                </a:solidFill>
                <a:latin typeface="Arial" charset="0"/>
                <a:cs typeface="Arial" charset="0"/>
              </a:rPr>
              <a:t>The most important part of your sermon…</a:t>
            </a:r>
            <a:endParaRPr lang="en-US">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248025" y="1330325"/>
            <a:ext cx="5861050" cy="2374900"/>
          </a:xfrm>
        </p:spPr>
        <p:txBody>
          <a:bodyPr/>
          <a:lstStyle/>
          <a:p>
            <a:pPr eaLnBrk="1" hangingPunct="1"/>
            <a:r>
              <a:rPr lang="en-US" sz="5400" b="1">
                <a:solidFill>
                  <a:schemeClr val="bg1"/>
                </a:solidFill>
                <a:latin typeface="Arial" charset="0"/>
                <a:ea typeface="ＭＳ Ｐゴシック" charset="0"/>
                <a:cs typeface="ＭＳ Ｐゴシック" charset="0"/>
              </a:rPr>
              <a:t>So how can we read Scripture properly?</a:t>
            </a:r>
          </a:p>
        </p:txBody>
      </p:sp>
      <p:sp>
        <p:nvSpPr>
          <p:cNvPr id="243715" name="Rectangle 3"/>
          <p:cNvSpPr>
            <a:spLocks noGrp="1" noChangeArrowheads="1"/>
          </p:cNvSpPr>
          <p:nvPr>
            <p:ph type="subTitle" idx="1"/>
          </p:nvPr>
        </p:nvSpPr>
        <p:spPr>
          <a:xfrm>
            <a:off x="3417888" y="4162425"/>
            <a:ext cx="5522912" cy="2362200"/>
          </a:xfrm>
        </p:spPr>
        <p:txBody>
          <a:bodyPr/>
          <a:lstStyle/>
          <a:p>
            <a:pPr eaLnBrk="1" hangingPunct="1"/>
            <a:r>
              <a:rPr lang="en-US" sz="4000" b="1">
                <a:solidFill>
                  <a:schemeClr val="bg1"/>
                </a:solidFill>
                <a:latin typeface="Arial" charset="0"/>
                <a:ea typeface="ＭＳ Ｐゴシック" charset="0"/>
                <a:cs typeface="ＭＳ Ｐゴシック" charset="0"/>
              </a:rPr>
              <a:t>Let</a:t>
            </a:r>
            <a:r>
              <a:rPr lang="fr-FR" altLang="ja-JP" sz="4000" b="1">
                <a:solidFill>
                  <a:schemeClr val="bg1"/>
                </a:solidFill>
                <a:latin typeface="Arial" charset="0"/>
                <a:ea typeface="ＭＳ Ｐゴシック" charset="0"/>
                <a:cs typeface="ＭＳ Ｐゴシック" charset="0"/>
              </a:rPr>
              <a:t>'</a:t>
            </a:r>
            <a:r>
              <a:rPr lang="en-US" sz="4000" b="1">
                <a:solidFill>
                  <a:schemeClr val="bg1"/>
                </a:solidFill>
                <a:latin typeface="Arial" charset="0"/>
                <a:ea typeface="ＭＳ Ｐゴシック" charset="0"/>
                <a:cs typeface="ＭＳ Ｐゴシック" charset="0"/>
              </a:rPr>
              <a:t>s look at some problems and solutions…</a:t>
            </a: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chemeClr val="bg1"/>
                </a:solidFill>
              </a:rPr>
              <a:t>9</a:t>
            </a:r>
          </a:p>
        </p:txBody>
      </p:sp>
      <p:pic>
        <p:nvPicPr>
          <p:cNvPr id="6" name="Picture 5"/>
          <p:cNvPicPr>
            <a:picLocks noChangeAspect="1"/>
          </p:cNvPicPr>
          <p:nvPr/>
        </p:nvPicPr>
        <p:blipFill>
          <a:blip r:embed="rId4"/>
          <a:stretch>
            <a:fillRect/>
          </a:stretch>
        </p:blipFill>
        <p:spPr>
          <a:xfrm>
            <a:off x="15695" y="3991378"/>
            <a:ext cx="3404177" cy="2263778"/>
          </a:xfrm>
          <a:prstGeom prst="rect">
            <a:avLst/>
          </a:prstGeom>
        </p:spPr>
      </p:pic>
      <p:pic>
        <p:nvPicPr>
          <p:cNvPr id="2" name="Picture 1"/>
          <p:cNvPicPr>
            <a:picLocks noChangeAspect="1"/>
          </p:cNvPicPr>
          <p:nvPr/>
        </p:nvPicPr>
        <p:blipFill>
          <a:blip r:embed="rId5"/>
          <a:stretch>
            <a:fillRect/>
          </a:stretch>
        </p:blipFill>
        <p:spPr>
          <a:xfrm>
            <a:off x="-10394" y="1412776"/>
            <a:ext cx="3420873" cy="25922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p:nvPr>
        </p:nvSpPr>
        <p:spPr>
          <a:xfrm>
            <a:off x="381000" y="1143000"/>
            <a:ext cx="8534400" cy="1752600"/>
          </a:xfrm>
        </p:spPr>
        <p:txBody>
          <a:bodyPr/>
          <a:lstStyle/>
          <a:p>
            <a:pPr eaLnBrk="1" hangingPunct="1"/>
            <a:r>
              <a:rPr lang="en-US" sz="4000" b="1">
                <a:latin typeface="Arial" charset="0"/>
                <a:ea typeface="ＭＳ Ｐゴシック" charset="0"/>
                <a:cs typeface="Arial" charset="0"/>
              </a:rPr>
              <a:t>A.	Too often the Scripture reading has nothing to do with the message of the morning.</a:t>
            </a:r>
          </a:p>
        </p:txBody>
      </p:sp>
      <p:sp>
        <p:nvSpPr>
          <p:cNvPr id="6148" name="Rectangle 4"/>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en-US" sz="4000" b="1">
                <a:solidFill>
                  <a:schemeClr val="tx2"/>
                </a:solidFill>
                <a:latin typeface="Arial" charset="0"/>
                <a:ea typeface="ＭＳ Ｐゴシック" charset="0"/>
                <a:cs typeface="Arial" charset="0"/>
              </a:rPr>
              <a:t>So make sure they relate!</a:t>
            </a:r>
          </a:p>
        </p:txBody>
      </p:sp>
      <p:sp>
        <p:nvSpPr>
          <p:cNvPr id="59395"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59396" name="Picture 7" descr="oth-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800" y="3068638"/>
            <a:ext cx="2355850"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7" name="Picture 8" descr="image00999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3213100"/>
            <a:ext cx="2557462"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204325"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p:spPr>
        <p:txBody>
          <a:bodyPr/>
          <a:lstStyle/>
          <a:p>
            <a:pPr eaLnBrk="1" hangingPunct="1">
              <a:defRPr/>
            </a:pPr>
            <a:r>
              <a:rPr lang="en-US" sz="4000" b="1">
                <a:solidFill>
                  <a:srgbClr val="FFFFFF"/>
                </a:solidFill>
                <a:effectLst>
                  <a:glow rad="165100">
                    <a:schemeClr val="tx1"/>
                  </a:glow>
                </a:effectLst>
                <a:latin typeface="Arial" charset="0"/>
                <a:ea typeface="ＭＳ Ｐゴシック" charset="0"/>
                <a:cs typeface="Arial" charset="0"/>
              </a:rPr>
              <a:t>B.	We introduce the reference poorly so people have to ask one another where we are.</a:t>
            </a:r>
          </a:p>
        </p:txBody>
      </p:sp>
      <p:sp>
        <p:nvSpPr>
          <p:cNvPr id="225284" name="Rectangle 4"/>
          <p:cNvSpPr>
            <a:spLocks noGrp="1" noChangeArrowheads="1"/>
          </p:cNvSpPr>
          <p:nvPr>
            <p:ph type="subTitle" idx="1"/>
          </p:nvPr>
        </p:nvSpPr>
        <p:spPr>
          <a:xfrm>
            <a:off x="0" y="4968552"/>
            <a:ext cx="9144000" cy="1772816"/>
          </a:xfrm>
        </p:spPr>
        <p:txBody>
          <a:bodyPr anchor="ctr"/>
          <a:lstStyle/>
          <a:p>
            <a:pPr eaLnBrk="1" hangingPunct="1">
              <a:spcBef>
                <a:spcPct val="0"/>
              </a:spcBef>
              <a:defRPr/>
            </a:pPr>
            <a:r>
              <a:rPr lang="en-US" sz="4000" b="1" dirty="0">
                <a:solidFill>
                  <a:srgbClr val="FFFFFF"/>
                </a:solidFill>
                <a:effectLst>
                  <a:glow rad="165100">
                    <a:schemeClr val="tx1"/>
                  </a:glow>
                </a:effectLst>
                <a:latin typeface="Arial" charset="0"/>
                <a:ea typeface="ＭＳ Ｐゴシック" charset="0"/>
                <a:cs typeface="Arial" charset="0"/>
              </a:rPr>
              <a:t>So in the introduction always announce your text </a:t>
            </a:r>
            <a:r>
              <a:rPr lang="en-US" sz="4000" b="1" dirty="0">
                <a:solidFill>
                  <a:srgbClr val="FFFF00"/>
                </a:solidFill>
                <a:effectLst>
                  <a:glow rad="165100">
                    <a:schemeClr val="tx1"/>
                  </a:glow>
                </a:effectLst>
                <a:latin typeface="Arial" charset="0"/>
                <a:ea typeface="ＭＳ Ｐゴシック" charset="0"/>
                <a:cs typeface="Arial" charset="0"/>
              </a:rPr>
              <a:t>three times</a:t>
            </a:r>
            <a:r>
              <a:rPr lang="en-US" sz="4000" b="1" dirty="0">
                <a:solidFill>
                  <a:srgbClr val="FFFFFF"/>
                </a:solidFill>
                <a:effectLst>
                  <a:glow rad="165100">
                    <a:schemeClr val="tx1"/>
                  </a:glow>
                </a:effectLst>
                <a:latin typeface="Arial" charset="0"/>
                <a:ea typeface="ＭＳ Ｐゴシック" charset="0"/>
                <a:cs typeface="Arial" charset="0"/>
              </a:rPr>
              <a:t> for those who did not catch it initially.</a:t>
            </a: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a:solidFill>
                  <a:srgbClr val="FFFFFF"/>
                </a:solidFill>
                <a:effectLst>
                  <a:glow rad="165100">
                    <a:schemeClr val="tx1"/>
                  </a:glow>
                </a:effectLst>
                <a:cs typeface="Arial" charset="0"/>
              </a:rPr>
              <a:t>9</a:t>
            </a:r>
            <a:endParaRPr lang="en-US">
              <a:solidFill>
                <a:srgbClr val="FFFFFF"/>
              </a:solidFill>
              <a:effectLst>
                <a:glow rad="165100">
                  <a:schemeClr val="tx1"/>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819400"/>
            <a:ext cx="19351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0" y="990600"/>
            <a:ext cx="9144000" cy="1981200"/>
          </a:xfrm>
        </p:spPr>
        <p:txBody>
          <a:bodyPr/>
          <a:lstStyle/>
          <a:p>
            <a:pPr eaLnBrk="1" hangingPunct="1"/>
            <a:r>
              <a:rPr lang="en-US" sz="4000" b="1">
                <a:latin typeface="Arial" charset="0"/>
                <a:ea typeface="ＭＳ Ｐゴシック" charset="0"/>
                <a:cs typeface="Arial" charset="0"/>
              </a:rPr>
              <a:t>C.	We begin reading before people have a chance to find the passage.</a:t>
            </a: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chemeClr val="tx2"/>
                </a:solidFill>
                <a:cs typeface="Arial" charset="0"/>
              </a:rPr>
              <a:t>So wait until you hear the pages stop turning before reading the text.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07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en-US" sz="4000" b="1" dirty="0">
                <a:solidFill>
                  <a:schemeClr val="bg1"/>
                </a:solidFill>
                <a:effectLst>
                  <a:glow rad="177800">
                    <a:schemeClr val="tx1"/>
                  </a:glow>
                </a:effectLst>
                <a:latin typeface="Arial" charset="0"/>
                <a:ea typeface="ＭＳ Ｐゴシック" charset="0"/>
                <a:cs typeface="Arial" charset="0"/>
              </a:rPr>
              <a:t>How will you know when they found the text on their smartphone?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1989138"/>
            <a:ext cx="6502401" cy="40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endParaRPr lang="en-US">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en-US" dirty="0"/>
              <a:t>Ask them to look up at you!</a:t>
            </a:r>
          </a:p>
        </p:txBody>
      </p:sp>
      <p:pic>
        <p:nvPicPr>
          <p:cNvPr id="6758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513" y="-171450"/>
            <a:ext cx="4932363" cy="309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en-US" sz="4000" b="1" dirty="0">
                <a:solidFill>
                  <a:schemeClr val="bg1"/>
                </a:solidFill>
                <a:effectLst>
                  <a:glow rad="177800">
                    <a:schemeClr val="tx1"/>
                  </a:glow>
                </a:effectLst>
                <a:latin typeface="Arial" charset="0"/>
                <a:cs typeface="Arial" charset="0"/>
              </a:rPr>
              <a:t>How will you know when they found the text on their smartphone?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1413</TotalTime>
  <Words>914</Words>
  <Application>Microsoft Macintosh PowerPoint</Application>
  <PresentationFormat>On-screen Show (4:3)</PresentationFormat>
  <Paragraphs>95</Paragraphs>
  <Slides>21</Slides>
  <Notes>20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ＭＳ Ｐゴシック</vt:lpstr>
      <vt:lpstr>Trajan</vt:lpstr>
      <vt:lpstr>Arial</vt:lpstr>
      <vt:lpstr>Times New Roman</vt:lpstr>
      <vt:lpstr>Blank Presentation</vt:lpstr>
      <vt:lpstr>Default Design</vt:lpstr>
      <vt:lpstr>1_Default Design</vt:lpstr>
      <vt:lpstr>3_Default Design</vt:lpstr>
      <vt:lpstr>1_Blank Presentation</vt:lpstr>
      <vt:lpstr>2_Blank Presentation</vt:lpstr>
      <vt:lpstr>Public Scripture Reading</vt:lpstr>
      <vt:lpstr>Mormons are reading The Book of Mormon more and the Bible less</vt:lpstr>
      <vt:lpstr>The most important part of your sermon…</vt:lpstr>
      <vt:lpstr>So how can we read Scripture properly?</vt:lpstr>
      <vt:lpstr>A. Too often the Scripture reading has nothing to do with the message of the morning.</vt:lpstr>
      <vt:lpstr>B. We introduce the reference poorly so people have to ask one another where we are.</vt:lpstr>
      <vt:lpstr>C. We begin reading before people have a chance to find the passage.</vt:lpstr>
      <vt:lpstr>How will you know when they found the text on their smartphone?</vt:lpstr>
      <vt:lpstr>How will you know when they found the text on their smartphone?</vt:lpstr>
      <vt:lpstr>D. We don't give needed background information to understand the text (e.g., no context to start reading at Acts 14:21).</vt:lpstr>
      <vt:lpstr>First Missionary Journey</vt:lpstr>
      <vt:lpstr>E. Difficult words are sometimes mispronounced due to lack of preparation.</vt:lpstr>
      <vt:lpstr>F. We emphasize the wrong words.</vt:lpstr>
      <vt:lpstr>F. We emphasize the wrong words.</vt:lpstr>
      <vt:lpstr>F. We emphasize the wrong words.</vt:lpstr>
      <vt:lpstr>G. The passage is often read with a flat tone of voice.</vt:lpstr>
      <vt:lpstr>H. It's hard to teach people to read well who have a "I already know how to read" attitude.</vt:lpstr>
      <vt:lpstr>I. We feel we always have to end every reading with the trite cliché, "May God add His blessing to the reading of His Word."</vt:lpstr>
      <vt:lpstr>Scripture Readings</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75</cp:revision>
  <dcterms:created xsi:type="dcterms:W3CDTF">2005-08-24T10:09:52Z</dcterms:created>
  <dcterms:modified xsi:type="dcterms:W3CDTF">2024-01-26T08:25:53Z</dcterms:modified>
</cp:coreProperties>
</file>